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39"/>
  </p:notesMasterIdLst>
  <p:handoutMasterIdLst>
    <p:handoutMasterId r:id="rId40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58" r:id="rId30"/>
    <p:sldId id="376" r:id="rId31"/>
    <p:sldId id="363" r:id="rId32"/>
    <p:sldId id="359" r:id="rId33"/>
    <p:sldId id="360" r:id="rId34"/>
    <p:sldId id="331" r:id="rId35"/>
    <p:sldId id="377" r:id="rId36"/>
    <p:sldId id="361" r:id="rId37"/>
    <p:sldId id="36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B04700"/>
    <a:srgbClr val="FF6600"/>
    <a:srgbClr val="8D42C6"/>
    <a:srgbClr val="934BC9"/>
    <a:srgbClr val="005A00"/>
    <a:srgbClr val="762536"/>
    <a:srgbClr val="8F2D42"/>
    <a:srgbClr val="B83A55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86" d="100"/>
          <a:sy n="86" d="100"/>
        </p:scale>
        <p:origin x="1382" y="6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/>
            <a:t>Videó relevancia</a:t>
          </a:r>
        </a:p>
        <a:p>
          <a:r>
            <a:rPr lang="hu-HU" dirty="0"/>
            <a:t>Ajánlott videók</a:t>
          </a:r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/>
            <a:t>Személyre szabott reklámok</a:t>
          </a:r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/>
            <a:t>3000 jármű</a:t>
          </a:r>
        </a:p>
        <a:p>
          <a:r>
            <a:rPr lang="hu-HU" dirty="0"/>
            <a:t>GPS</a:t>
          </a:r>
        </a:p>
        <a:p>
          <a:r>
            <a:rPr lang="hu-HU" dirty="0"/>
            <a:t>Közlekedési kamerák</a:t>
          </a:r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/>
            <a:t>Terrorizmus elleni harc</a:t>
          </a:r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/>
            <a:t>Egészségügy</a:t>
          </a:r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/>
            <a:t>Elosztott rendszerekre tervezték</a:t>
          </a:r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/>
            <a:t>növeli a számítási teljesítményt</a:t>
          </a:r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/>
            <a:t>Pontos eredmények</a:t>
          </a:r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/>
            <a:t>adatok rossz sorrendben is érkezhetnek</a:t>
          </a:r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/>
            <a:t>Hibatűrő</a:t>
          </a:r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/>
            <a:t>verziókezelés</a:t>
          </a:r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/>
            <a:t>Nagy teljesítményre képes</a:t>
          </a:r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/>
            <a:t>sok adat, kis késleltetés</a:t>
          </a:r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/>
            <a:t>2012-es nyílt forráskódú program gráffeldolgozásra</a:t>
          </a:r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/>
            <a:t>Először a Yahoo fejlesztette, később az Apache vette át</a:t>
          </a:r>
          <a:endParaRPr lang="hu-HU" dirty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/>
            <a:t>Pregel modellen alapszik</a:t>
          </a:r>
          <a:endParaRPr lang="hu-HU" dirty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/>
            <a:t>Linked Data Benchmark </a:t>
          </a:r>
          <a:r>
            <a:rPr lang="hu-HU" sz="2000" dirty="0" err="1"/>
            <a:t>Council</a:t>
          </a:r>
          <a:r>
            <a:rPr lang="hu-HU" sz="2000" dirty="0"/>
            <a:t>:</a:t>
          </a:r>
          <a:br>
            <a:rPr lang="hu-HU" sz="2000" dirty="0"/>
          </a:br>
          <a:r>
            <a:rPr lang="hu-HU" sz="2000" dirty="0" err="1"/>
            <a:t>Social</a:t>
          </a:r>
          <a:r>
            <a:rPr lang="hu-HU" sz="2000" dirty="0"/>
            <a:t> Network Benchmark</a:t>
          </a:r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/>
            <a:t>Eredmények</a:t>
          </a:r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/>
            <a:t>Ekkora gráfok mellett, egy számítógépet használva az Apache Flink jobban teljesít</a:t>
          </a:r>
          <a:endParaRPr lang="hu-HU" dirty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/>
            <a:t>Továbbfejlesztési lehetőségek</a:t>
          </a:r>
          <a:endParaRPr lang="hu-HU" dirty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/>
            <a:t>Mérések nagyobb gráfokon, elosztott rendszeren</a:t>
          </a:r>
          <a:endParaRPr lang="hu-HU" dirty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/>
            <a:t>Több paraméter mérése</a:t>
          </a:r>
          <a:endParaRPr lang="hu-HU" dirty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1783D-A0A2-4227-8507-A6CE37468451}" type="pres">
      <dgm:prSet presAssocID="{030CA789-C2F4-4D43-8D0D-9DC3046CDCE2}" presName="parentRect" presStyleLbl="alignNode1" presStyleIdx="0" presStyleCnt="2"/>
      <dgm:spPr/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ED229-38BB-4ED2-BA6E-1BAECD915DA3}" type="pres">
      <dgm:prSet presAssocID="{BA1F1F2B-4EB7-426D-949A-F54AA24EFEBC}" presName="parentRect" presStyleLbl="alignNode1" presStyleIdx="1" presStyleCnt="2"/>
      <dgm:spPr/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</dgm:pt>
    <dgm:pt modelId="{CF1AC96F-B73E-4DED-9D27-06F884FA3596}" type="pres">
      <dgm:prSet presAssocID="{F197E930-EC52-4729-80C0-E475819BB751}" presName="ribbon" presStyleLbl="node1" presStyleIdx="0" presStyleCnt="1"/>
      <dgm:spPr/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/>
            <a:t>Nagyon sok az adat, hogyan tároljuk?</a:t>
          </a:r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/>
            <a:t>Éltípusok</a:t>
          </a:r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/>
            <a:t>Többszörös élek</a:t>
          </a:r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/>
            <a:t>Probléma: skálázhatóság</a:t>
          </a:r>
          <a:endParaRPr lang="hu-HU" dirty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/>
            <a:t>Metrikák:</a:t>
          </a:r>
          <a:endParaRPr lang="hu-HU" dirty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/>
            <a:t>Dimensional degree</a:t>
          </a:r>
          <a:endParaRPr lang="hu-HU" dirty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/>
            <a:t>Node</a:t>
          </a:r>
          <a:r>
            <a:rPr lang="hu-HU" dirty="0"/>
            <a:t> </a:t>
          </a:r>
          <a:r>
            <a:rPr lang="hu-HU" dirty="0" err="1"/>
            <a:t>dimension</a:t>
          </a:r>
          <a:r>
            <a:rPr lang="hu-HU" dirty="0"/>
            <a:t> </a:t>
          </a:r>
          <a:r>
            <a:rPr lang="hu-HU" dirty="0" err="1"/>
            <a:t>acitivity</a:t>
          </a:r>
          <a:endParaRPr lang="hu-HU" dirty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/>
            <a:t>…</a:t>
          </a:r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/>
            <a:t>Egydimenziós metrikák beépítve</a:t>
          </a:r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/>
            <a:t>Mikor melyiket válasszuk?</a:t>
          </a:r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Korlátos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Adatköteg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Korlátlan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Adatfolyam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Videó relevancia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Ajánlott videók</a:t>
          </a:r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Személyre szabott reklámok</a:t>
          </a:r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3000 jármű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GPS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Közlekedési kamerák</a:t>
          </a:r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Terrorizmus elleni harc</a:t>
          </a:r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Egészségügy</a:t>
          </a:r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Elosztott rendszerekre tervezték</a:t>
          </a:r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növeli a számítási teljesítményt</a:t>
          </a:r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Pontos eredmények</a:t>
          </a:r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adatok rossz sorrendben is érkezhetnek</a:t>
          </a:r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Hibatűrő</a:t>
          </a:r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verziókezelés</a:t>
          </a:r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Nagy teljesítményre képes</a:t>
          </a:r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sok adat, kis késleltetés</a:t>
          </a:r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2012-es nyílt forráskódú program gráffeldolgozásra</a:t>
          </a:r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Először a Yahoo fejlesztette, később az Apache vette át</a:t>
          </a:r>
          <a:endParaRPr lang="hu-HU" sz="2300" kern="1200" dirty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Pregel modellen alapszik</a:t>
          </a:r>
          <a:endParaRPr lang="hu-HU" sz="2300" kern="1200" dirty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Linked Data Benchmark </a:t>
          </a:r>
          <a:r>
            <a:rPr lang="hu-HU" sz="2000" kern="1200" dirty="0" err="1"/>
            <a:t>Council</a:t>
          </a:r>
          <a:r>
            <a:rPr lang="hu-HU" sz="2000" kern="1200" dirty="0"/>
            <a:t>:</a:t>
          </a:r>
          <a:br>
            <a:rPr lang="hu-HU" sz="2000" kern="1200" dirty="0"/>
          </a:br>
          <a:r>
            <a:rPr lang="hu-HU" sz="2000" kern="1200" dirty="0" err="1"/>
            <a:t>Social</a:t>
          </a:r>
          <a:r>
            <a:rPr lang="hu-HU" sz="2000" kern="1200" dirty="0"/>
            <a:t> Network Benchmark</a:t>
          </a:r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Ekkora gráfok mellett, egy számítógépet használva az Apache Flink jobban teljesít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u-HU" sz="2600" kern="1200" dirty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Eredmények</a:t>
          </a:r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Mérések nagyobb gráfokon, elosztott rendszeren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paraméter mérése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Továbbfejlesztési lehetőségek</a:t>
          </a:r>
          <a:endParaRPr lang="hu-HU" sz="2800" kern="1200" dirty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/>
            <a:t>Nagyon sok az adat, hogyan tároljuk?</a:t>
          </a:r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 dirty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Éltípusok</a:t>
          </a:r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Többszörös élek</a:t>
          </a:r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Probléma: skálázhatóság</a:t>
          </a:r>
          <a:endParaRPr lang="hu-HU" sz="2200" kern="1200" dirty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/>
            <a:t>Dimensional degree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 err="1"/>
            <a:t>Node</a:t>
          </a:r>
          <a:r>
            <a:rPr lang="hu-HU" sz="2200" kern="1200" dirty="0"/>
            <a:t> </a:t>
          </a:r>
          <a:r>
            <a:rPr lang="hu-HU" sz="2200" kern="1200" dirty="0" err="1"/>
            <a:t>dimension</a:t>
          </a:r>
          <a:r>
            <a:rPr lang="hu-HU" sz="2200" kern="1200" dirty="0"/>
            <a:t> </a:t>
          </a:r>
          <a:r>
            <a:rPr lang="hu-HU" sz="2200" kern="1200" dirty="0" err="1"/>
            <a:t>acitivity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/>
            <a:t>…</a:t>
          </a:r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Metrikák:</a:t>
          </a:r>
          <a:endParaRPr lang="hu-HU" sz="2200" kern="1200" dirty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Egydimenziós metrikák beépítve</a:t>
          </a:r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Mikor melyiket válasszuk?</a:t>
          </a:r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Korlátos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Adatköteg feldolgozás</a:t>
          </a:r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Korlátlan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Adatfolyam feldolgozás</a:t>
          </a:r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2019. 12. 06.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számítógépek és internet elterjedése</a:t>
            </a:r>
            <a:r>
              <a:rPr lang="hu-HU" baseline="0" dirty="0"/>
              <a:t> miatt m</a:t>
            </a:r>
            <a:r>
              <a:rPr lang="hu-HU" dirty="0"/>
              <a:t>anapság rengeteg adatot</a:t>
            </a:r>
            <a:r>
              <a:rPr lang="hu-HU" baseline="0" dirty="0"/>
              <a:t> generálunk. Új weboldalak létrehozása, videók feltöltése a </a:t>
            </a:r>
            <a:r>
              <a:rPr lang="hu-HU" baseline="0" dirty="0" err="1"/>
              <a:t>youtube-ra</a:t>
            </a:r>
            <a:r>
              <a:rPr lang="hu-HU" baseline="0" dirty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Lehel</a:t>
            </a:r>
          </a:p>
          <a:p>
            <a:endParaRPr lang="hu-HU" sz="600" b="1" dirty="0"/>
          </a:p>
          <a:p>
            <a:r>
              <a:rPr lang="hu-HU" dirty="0" err="1"/>
              <a:t>BSc</a:t>
            </a:r>
            <a:r>
              <a:rPr lang="hu-HU" dirty="0"/>
              <a:t> szakdolgozat</a:t>
            </a:r>
            <a:br>
              <a:rPr lang="hu-HU" dirty="0"/>
            </a:br>
            <a:endParaRPr lang="hu-HU" sz="800" dirty="0"/>
          </a:p>
          <a:p>
            <a:r>
              <a:rPr lang="hu-HU" sz="2800" dirty="0"/>
              <a:t>Konzulens: </a:t>
            </a:r>
            <a:br>
              <a:rPr lang="hu-HU" sz="2800" dirty="0"/>
            </a:br>
            <a:r>
              <a:rPr lang="hu-HU" sz="2800" dirty="0"/>
              <a:t>Szárnyas 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r>
              <a:rPr lang="hu-HU" dirty="0"/>
              <a:t> előnyök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Be– és kimenő fokszám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Beépített metódusok a </a:t>
            </a:r>
            <a:r>
              <a:rPr lang="hu-HU" dirty="0" err="1"/>
              <a:t>Gellyben</a:t>
            </a:r>
            <a:endParaRPr lang="hu-HU" dirty="0"/>
          </a:p>
          <a:p>
            <a:pPr lvl="1"/>
            <a:r>
              <a:rPr lang="hu-HU" dirty="0" err="1"/>
              <a:t>inDegrees</a:t>
            </a:r>
            <a:r>
              <a:rPr lang="hu-HU" dirty="0"/>
              <a:t>():</a:t>
            </a:r>
          </a:p>
          <a:p>
            <a:pPr lvl="1"/>
            <a:r>
              <a:rPr lang="hu-HU" dirty="0" err="1"/>
              <a:t>outDegrees</a:t>
            </a:r>
            <a:r>
              <a:rPr lang="hu-HU" dirty="0"/>
              <a:t>():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BSP és </a:t>
            </a:r>
            <a:r>
              <a:rPr lang="hu-HU" dirty="0" err="1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Költség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 hálózat</a:t>
            </a:r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Frissített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L</a:t>
            </a: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O</a:t>
            </a: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Optimizáló</a:t>
            </a:r>
            <a:endParaRPr lang="hu-HU" dirty="0"/>
          </a:p>
          <a:p>
            <a:r>
              <a:rPr lang="hu-HU" dirty="0"/>
              <a:t> súlyainak</a:t>
            </a:r>
          </a:p>
          <a:p>
            <a:r>
              <a:rPr lang="hu-HU" dirty="0"/>
              <a:t> frissítése</a:t>
            </a:r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864630" y="2589556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4" y="2169444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42" y="3292000"/>
            <a:ext cx="781050" cy="89535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>
            <a:off x="2143492" y="2685638"/>
            <a:ext cx="630188" cy="132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33" idx="3"/>
          </p:cNvCxnSpPr>
          <p:nvPr/>
        </p:nvCxnSpPr>
        <p:spPr>
          <a:xfrm flipV="1">
            <a:off x="2143492" y="3591949"/>
            <a:ext cx="602616" cy="147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/>
          <p:nvPr/>
        </p:nvCxnSpPr>
        <p:spPr>
          <a:xfrm flipV="1">
            <a:off x="4299139" y="2169444"/>
            <a:ext cx="463757" cy="9776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>
            <a:off x="4319794" y="3395880"/>
            <a:ext cx="463757" cy="8973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919546" y="399750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hálózat</a:t>
            </a:r>
          </a:p>
        </p:txBody>
      </p:sp>
      <p:sp>
        <p:nvSpPr>
          <p:cNvPr id="62" name="Szövegdoboz 61"/>
          <p:cNvSpPr txBox="1"/>
          <p:nvPr/>
        </p:nvSpPr>
        <p:spPr>
          <a:xfrm>
            <a:off x="4292137" y="1006049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3" name="Szövegdoboz 62"/>
          <p:cNvSpPr txBox="1"/>
          <p:nvPr/>
        </p:nvSpPr>
        <p:spPr>
          <a:xfrm>
            <a:off x="4441031" y="5122338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Hasonlósági </a:t>
            </a:r>
          </a:p>
          <a:p>
            <a:r>
              <a:rPr lang="hu-HU" dirty="0"/>
              <a:t>pontszám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1319069" y="1845657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1358916" y="4187350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81481" y="2738356"/>
            <a:ext cx="95969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eredmény</a:t>
            </a: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stCxn id="10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/>
          <p:nvPr/>
        </p:nvCxnSpPr>
        <p:spPr>
          <a:xfrm flipH="1" flipV="1">
            <a:off x="3336171" y="1974038"/>
            <a:ext cx="4120" cy="30376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/>
          <p:nvPr/>
        </p:nvCxnSpPr>
        <p:spPr>
          <a:xfrm flipH="1" flipV="1">
            <a:off x="3718969" y="1964008"/>
            <a:ext cx="4120" cy="30376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stCxn id="45" idx="2"/>
          </p:cNvCxnSpPr>
          <p:nvPr/>
        </p:nvCxnSpPr>
        <p:spPr>
          <a:xfrm>
            <a:off x="1895863" y="2872889"/>
            <a:ext cx="1065519" cy="1255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78" name="Szövegdoboz 77"/>
          <p:cNvSpPr txBox="1"/>
          <p:nvPr/>
        </p:nvSpPr>
        <p:spPr>
          <a:xfrm>
            <a:off x="2057351" y="2507456"/>
            <a:ext cx="9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 err="1"/>
              <a:t>predikció</a:t>
            </a:r>
            <a:endParaRPr lang="hu-HU" sz="1600" dirty="0"/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81076" y="2896647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00" name="Ellipszis 99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581154" y="198510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2" name="Ellipszis 101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103" name="Ellipszis 102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104" name="Ellipszis 103"/>
          <p:cNvSpPr/>
          <p:nvPr/>
        </p:nvSpPr>
        <p:spPr>
          <a:xfrm>
            <a:off x="2975835" y="4979823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felhasználó</a:t>
            </a:r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Adatfeldolgozás a világban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hangvektor</a:t>
            </a: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transzformál</a:t>
            </a:r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hangvektorok</a:t>
            </a:r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hangminta</a:t>
            </a:r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Conv1D</a:t>
            </a: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SpatialDropout1D</a:t>
            </a: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MaxPooling1D</a:t>
            </a: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MaxPooling1D</a:t>
            </a: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GlobalMaxPooling1D</a:t>
            </a: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    blokk</a:t>
            </a:r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InputLayer1</a:t>
            </a: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InputLayer2</a:t>
            </a: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InputLayer3</a:t>
            </a: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Hiba ráta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Döntési küszöb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EER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  <a:r>
              <a:rPr lang="hu-HU" sz="1400" dirty="0"/>
              <a:t>EER + 5%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FRR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Csúcsok állapotai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/>
              <a:t>Mikor ér véget egy algoritmus?</a:t>
            </a:r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r>
              <a:rPr lang="hu-HU" dirty="0"/>
              <a:t> szolgáltatás-architektúra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 –és kimenő fokszám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endParaRPr lang="hu-HU" sz="2000" i="1" dirty="0">
              <a:solidFill>
                <a:schemeClr val="tx2"/>
              </a:solidFill>
            </a:endParaRPr>
          </a:p>
          <a:p>
            <a:pPr algn="ctr"/>
            <a:r>
              <a:rPr lang="hu-HU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3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+ 3 = 5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4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5</a:t>
            </a:r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/>
              <a:t>O. </a:t>
            </a:r>
            <a:r>
              <a:rPr lang="en-US" sz="2300" dirty="0" err="1"/>
              <a:t>Erling</a:t>
            </a:r>
            <a:r>
              <a:rPr lang="en-US" sz="2300" dirty="0"/>
              <a:t> et al</a:t>
            </a:r>
            <a:r>
              <a:rPr lang="hu-HU" sz="2300" dirty="0"/>
              <a:t>,</a:t>
            </a:r>
            <a:br>
              <a:rPr lang="hu-HU" sz="2300" dirty="0"/>
            </a:br>
            <a:r>
              <a:rPr lang="en-US" sz="2300" i="1" dirty="0"/>
              <a:t>The LDBC social network benchmark: Interactive workload. </a:t>
            </a:r>
            <a:r>
              <a:rPr lang="hu-HU" sz="2300" dirty="0"/>
              <a:t>S</a:t>
            </a:r>
            <a:r>
              <a:rPr lang="en-US" sz="2300" dirty="0"/>
              <a:t>IGMOD</a:t>
            </a:r>
            <a:r>
              <a:rPr lang="hu-HU" sz="2300" dirty="0"/>
              <a:t> 2015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Elosztott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1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darabszámát?</a:t>
            </a:r>
          </a:p>
          <a:p>
            <a:r>
              <a:rPr lang="hu-HU" dirty="0"/>
              <a:t>Válasz: kb. 60000 csúcs és 25000 él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 ábra: Tulajdonsággráf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Séma szintű modell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munkatárs</a:t>
            </a:r>
          </a:p>
          <a:p>
            <a:r>
              <a:rPr lang="hu-HU" dirty="0"/>
              <a:t>partner</a:t>
            </a:r>
          </a:p>
          <a:p>
            <a:r>
              <a:rPr lang="hu-HU" dirty="0"/>
              <a:t>ismerős</a:t>
            </a:r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  <a:p>
            <a:r>
              <a:rPr lang="hu-HU" dirty="0"/>
              <a:t>rendezte</a:t>
            </a:r>
          </a:p>
          <a:p>
            <a:r>
              <a:rPr lang="hu-HU" dirty="0"/>
              <a:t>írta</a:t>
            </a:r>
          </a:p>
          <a:p>
            <a:r>
              <a:rPr lang="hu-HU" dirty="0"/>
              <a:t>zenéjét szerezte</a:t>
            </a:r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idejét?</a:t>
            </a:r>
          </a:p>
          <a:p>
            <a:endParaRPr lang="hu-HU" dirty="0"/>
          </a:p>
          <a:p>
            <a:r>
              <a:rPr lang="hu-HU" dirty="0"/>
              <a:t>Későbbi kutatás tárgya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Adatok mint gráfok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/>
              <a:t>Az adatok egy része gráfként ábrázolható</a:t>
            </a:r>
          </a:p>
          <a:p>
            <a:r>
              <a:rPr lang="hu-HU" dirty="0"/>
              <a:t>Mit jelentenek az élek?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tömegközlekedéssel</a:t>
            </a:r>
          </a:p>
          <a:p>
            <a:r>
              <a:rPr lang="hu-HU" dirty="0"/>
              <a:t>eljuthatunk</a:t>
            </a:r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metrikák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/>
              <a:t>Szárnyas Gábor, Kővári Zsolt, Salánki Ágnes, Varró Dániel,</a:t>
            </a:r>
            <a:br>
              <a:rPr lang="hu-HU" sz="2000" dirty="0"/>
            </a:br>
            <a:r>
              <a:rPr lang="en-US" sz="2000" i="1" dirty="0"/>
              <a:t>Towards the Characterization of Realistic Models: </a:t>
            </a:r>
            <a:br>
              <a:rPr lang="hu-HU" sz="2000" i="1" dirty="0"/>
            </a:br>
            <a:r>
              <a:rPr lang="en-US" sz="2000" i="1" dirty="0"/>
              <a:t>Evaluation of Multidisciplinary Graph Metrics</a:t>
            </a:r>
            <a:r>
              <a:rPr lang="hu-HU" sz="2000" i="1" dirty="0"/>
              <a:t>. </a:t>
            </a:r>
            <a:r>
              <a:rPr lang="hu-HU" sz="2000" dirty="0"/>
              <a:t>MODELS 2016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/>
              <a:t>Gráffeldolgozó keretrendszerek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DataStream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Az </a:t>
            </a:r>
            <a:r>
              <a:rPr lang="hu-HU" b="1" dirty="0" err="1"/>
              <a:t>Apache</a:t>
            </a:r>
            <a:r>
              <a:rPr lang="hu-HU" b="1" dirty="0"/>
              <a:t> </a:t>
            </a:r>
            <a:r>
              <a:rPr lang="hu-HU" b="1" dirty="0" err="1"/>
              <a:t>Flink</a:t>
            </a:r>
            <a:r>
              <a:rPr lang="hu-HU" b="1" dirty="0"/>
              <a:t> gráf API-ja</a:t>
            </a:r>
          </a:p>
          <a:p>
            <a:pPr lvl="1"/>
            <a:r>
              <a:rPr lang="hu-HU" dirty="0"/>
              <a:t>Gráfok létrehozása</a:t>
            </a:r>
          </a:p>
          <a:p>
            <a:pPr lvl="1"/>
            <a:r>
              <a:rPr lang="hu-HU" dirty="0"/>
              <a:t>Gráftulajdonságok</a:t>
            </a:r>
          </a:p>
          <a:p>
            <a:pPr lvl="1"/>
            <a:r>
              <a:rPr lang="hu-HU" dirty="0"/>
              <a:t>Gráftranszformációk</a:t>
            </a:r>
          </a:p>
          <a:p>
            <a:pPr lvl="1"/>
            <a:r>
              <a:rPr lang="hu-HU" dirty="0"/>
              <a:t>Gráfmutációk</a:t>
            </a:r>
          </a:p>
          <a:p>
            <a:pPr lvl="1"/>
            <a:r>
              <a:rPr lang="hu-HU" dirty="0"/>
              <a:t>Beépített gráfalgoritmusok</a:t>
            </a:r>
          </a:p>
          <a:p>
            <a:pPr lvl="2"/>
            <a:r>
              <a:rPr lang="hu-HU" dirty="0"/>
              <a:t>LCC</a:t>
            </a:r>
          </a:p>
          <a:p>
            <a:pPr lvl="2"/>
            <a:r>
              <a:rPr lang="hu-HU" dirty="0" err="1"/>
              <a:t>PageRank</a:t>
            </a:r>
            <a:endParaRPr lang="hu-HU" dirty="0"/>
          </a:p>
          <a:p>
            <a:pPr lvl="2"/>
            <a:r>
              <a:rPr lang="hu-HU" dirty="0"/>
              <a:t>Háromszögek száma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20762</TotalTime>
  <Words>927</Words>
  <Application>Microsoft Office PowerPoint</Application>
  <PresentationFormat>On-screen Show (4:3)</PresentationFormat>
  <Paragraphs>400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Csúcsok állapotai</vt:lpstr>
      <vt:lpstr>Giraph szolgáltatás-architektúra</vt:lpstr>
      <vt:lpstr>Be –és kimenő fokszám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Boer, Lehel (GE Healthcare)</cp:lastModifiedBy>
  <cp:revision>2577</cp:revision>
  <dcterms:created xsi:type="dcterms:W3CDTF">2013-06-08T09:47:17Z</dcterms:created>
  <dcterms:modified xsi:type="dcterms:W3CDTF">2019-12-06T17:40:02Z</dcterms:modified>
</cp:coreProperties>
</file>